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58" r:id="rId3"/>
    <p:sldId id="294" r:id="rId4"/>
    <p:sldId id="260" r:id="rId5"/>
    <p:sldId id="261" r:id="rId6"/>
    <p:sldId id="296" r:id="rId7"/>
    <p:sldId id="292" r:id="rId8"/>
    <p:sldId id="297" r:id="rId9"/>
    <p:sldId id="299" r:id="rId10"/>
    <p:sldId id="288" r:id="rId11"/>
    <p:sldId id="289" r:id="rId12"/>
    <p:sldId id="290" r:id="rId13"/>
    <p:sldId id="291" r:id="rId14"/>
    <p:sldId id="264" r:id="rId1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C18"/>
    <a:srgbClr val="D8D9DC"/>
    <a:srgbClr val="F1F1F3"/>
    <a:srgbClr val="FF9900"/>
    <a:srgbClr val="E5E5E7"/>
    <a:srgbClr val="000000"/>
    <a:srgbClr val="00002E"/>
    <a:srgbClr val="00003A"/>
    <a:srgbClr val="FF6600"/>
    <a:srgbClr val="F3C2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94" autoAdjust="0"/>
    <p:restoredTop sz="89009" autoAdjust="0"/>
  </p:normalViewPr>
  <p:slideViewPr>
    <p:cSldViewPr snapToGrid="0">
      <p:cViewPr>
        <p:scale>
          <a:sx n="66" d="100"/>
          <a:sy n="66" d="100"/>
        </p:scale>
        <p:origin x="-840" y="-72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EF218-3EF9-4682-9B3D-5B89465625FD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CC06F-CC02-46AD-A51E-80535A9565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560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C%95%8C%EA%B3%A0%EB%A6%AC%EC%A6%98" TargetMode="External"/><Relationship Id="rId3" Type="http://schemas.openxmlformats.org/officeDocument/2006/relationships/hyperlink" Target="https://namu.wiki/w/watcha?from=%EC%99%93%EC%B1%A0#fn-1" TargetMode="External"/><Relationship Id="rId7" Type="http://schemas.openxmlformats.org/officeDocument/2006/relationships/hyperlink" Target="http://www.ddaily.co.kr/news/article.html?no=103323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amu.wiki/w/%EB%84%A4%EC%9D%B4%EB%B2%84%20%EC%98%81%ED%99%94" TargetMode="External"/><Relationship Id="rId5" Type="http://schemas.openxmlformats.org/officeDocument/2006/relationships/hyperlink" Target="https://namu.wiki/w/%EC%B9%B4%EC%B9%B4%EC%98%A4%ED%86%A1" TargetMode="External"/><Relationship Id="rId4" Type="http://schemas.openxmlformats.org/officeDocument/2006/relationships/hyperlink" Target="https://namu.wiki/w/%EC%98%81%ED%99%94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왓챠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</a:p>
          <a:p>
            <a:pPr marL="228600" indent="-228600">
              <a:buAutoNum type="arabicPeriod"/>
            </a:pPr>
            <a:r>
              <a:rPr lang="ko-KR" altLang="en-US" dirty="0" smtClean="0"/>
              <a:t>내가 본 영화 평가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데이터화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나의 평가 기반으로 예상평점</a:t>
            </a:r>
            <a:r>
              <a:rPr lang="ko-KR" altLang="en-US" baseline="0" dirty="0" smtClean="0"/>
              <a:t> 제공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err="1" smtClean="0"/>
              <a:t>팔로워</a:t>
            </a:r>
            <a:r>
              <a:rPr lang="ko-KR" altLang="en-US" baseline="0" dirty="0" smtClean="0"/>
              <a:t> 시스템 </a:t>
            </a:r>
            <a:endParaRPr lang="en-US" altLang="ko-KR" baseline="0" dirty="0" smtClean="0"/>
          </a:p>
          <a:p>
            <a:pPr marL="0" indent="0">
              <a:buNone/>
            </a:pPr>
            <a:r>
              <a:rPr lang="en-US" altLang="ko-KR" baseline="0" dirty="0" smtClean="0"/>
              <a:t>    (</a:t>
            </a:r>
            <a:r>
              <a:rPr lang="ko-KR" altLang="en-US" baseline="0" dirty="0" smtClean="0"/>
              <a:t>유명 평론가와 번역가 및 모든 유저대상</a:t>
            </a:r>
            <a:r>
              <a:rPr lang="en-US" altLang="ko-KR" baseline="0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개요</a:t>
            </a:r>
            <a:r>
              <a:rPr lang="en-US" altLang="ko-KR" dirty="0" smtClean="0"/>
              <a:t>]</a:t>
            </a:r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프로그램스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(FROGRAMS)</a:t>
            </a:r>
            <a:r>
              <a:rPr lang="en-US" altLang="ko-KR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[1]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한국의 벤처회사에서 개발한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영화"/>
              </a:rPr>
              <a:t>영화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추천 서비스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카카오톡"/>
              </a:rPr>
              <a:t>카카오톡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유명한 김범수 의장이 설립한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카카오벤처스의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 투자 기업이다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 최초의 제대로 된 개인화 서비스를 표방하며 베타 버전을 출시했고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개월만에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기존의 평점 서비스 강자인 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네이버 영화"/>
              </a:rPr>
              <a:t>네이버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네이버 영화"/>
              </a:rPr>
              <a:t> 영화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평가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앞서게 되었다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월부터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코리아와 제휴를 맺고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영화 검색 결과에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왓챠의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자료를 공식 제공하고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http://www.ddaily.co.kr/news/article.html?no=103323"/>
              </a:rPr>
              <a:t>#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왓챠의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버전은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월에 출시되었다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]</a:t>
            </a:r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평가</a:t>
            </a:r>
            <a:endParaRPr lang="en-US" altLang="ko-KR" dirty="0" smtClean="0"/>
          </a:p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왓챠의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주된 기능은 사용자의 영화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평가를 토대로 사용자가 좋아할 만한 영화를 추천하는 것이다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가입 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영화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평가를 매기면 내 취향을 분석해서 영화를 추천해 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당연하게도 추천은 내가 영화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평가를 많이 매길수록 정확해진다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평가를 매긴 영화들은 다이어리 형식으로 차곡차곡 쌓여 언제든 확인할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예상별점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자체 개발한 추천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알고리즘"/>
              </a:rPr>
              <a:t>알고리즘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사용자의 취향에 맞는 영화를 뽑아서 내 예상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별점과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함께 알려준다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 예상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이란 사용자가 실제로 해당 영화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드라마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보게 될 경우 얼마 만큼의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별점을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매길 지에 대한 예상 점수다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예상 점수가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점이라면 내가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점을 줄 확률이 높은 것이다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3CC06F-CC02-46AD-A51E-80535A9565E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82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sz="1200" dirty="0" err="1" smtClean="0">
                <a:latin typeface="Consolas"/>
              </a:rPr>
              <a:t>맛집의</a:t>
            </a:r>
            <a:r>
              <a:rPr lang="ko-KR" altLang="en-US" sz="1200" dirty="0" smtClean="0">
                <a:latin typeface="Consolas"/>
              </a:rPr>
              <a:t> </a:t>
            </a:r>
            <a:r>
              <a:rPr lang="ko-KR" altLang="en-US" sz="1200" dirty="0" err="1" smtClean="0">
                <a:latin typeface="Consolas"/>
              </a:rPr>
              <a:t>왓챠</a:t>
            </a:r>
            <a:endParaRPr lang="en-US" altLang="ko-KR" sz="1200" dirty="0" smtClean="0">
              <a:latin typeface="Consolas"/>
            </a:endParaRPr>
          </a:p>
          <a:p>
            <a:pPr>
              <a:defRPr lang="ko-KR" altLang="en-US"/>
            </a:pPr>
            <a:r>
              <a:rPr lang="en-US" altLang="ko-KR" sz="1200" dirty="0" smtClean="0">
                <a:latin typeface="Consolas"/>
              </a:rPr>
              <a:t>0</a:t>
            </a:r>
            <a:r>
              <a:rPr lang="ko-KR" altLang="en-US" sz="1200" dirty="0" smtClean="0">
                <a:latin typeface="Consolas"/>
              </a:rPr>
              <a:t>. </a:t>
            </a:r>
            <a:r>
              <a:rPr lang="ko-KR" altLang="en-US" sz="1200" dirty="0" err="1" smtClean="0">
                <a:latin typeface="Consolas"/>
              </a:rPr>
              <a:t>맛집</a:t>
            </a:r>
            <a:r>
              <a:rPr lang="ko-KR" altLang="en-US" sz="1200" dirty="0" smtClean="0">
                <a:latin typeface="Consolas"/>
              </a:rPr>
              <a:t> 예상 평점 제공</a:t>
            </a:r>
            <a:endParaRPr lang="en-US" altLang="ko-KR" sz="1200" dirty="0" smtClean="0">
              <a:latin typeface="Consolas"/>
            </a:endParaRPr>
          </a:p>
          <a:p>
            <a:pPr>
              <a:defRPr lang="ko-KR" altLang="en-US"/>
            </a:pPr>
            <a:r>
              <a:rPr lang="ko-KR" altLang="en-US" sz="1200" dirty="0" smtClean="0">
                <a:latin typeface="Consolas"/>
              </a:rPr>
              <a:t>2. 나만의 </a:t>
            </a:r>
            <a:r>
              <a:rPr lang="ko-KR" altLang="en-US" sz="1200" dirty="0" err="1" smtClean="0">
                <a:latin typeface="Consolas"/>
              </a:rPr>
              <a:t>맛집</a:t>
            </a:r>
            <a:r>
              <a:rPr lang="ko-KR" altLang="en-US" sz="1200" dirty="0" smtClean="0">
                <a:latin typeface="Consolas"/>
              </a:rPr>
              <a:t> 리스트 구축 </a:t>
            </a:r>
            <a:r>
              <a:rPr lang="en-US" altLang="ko-KR" sz="1200" dirty="0" smtClean="0">
                <a:latin typeface="Consolas"/>
              </a:rPr>
              <a:t>/ </a:t>
            </a:r>
            <a:r>
              <a:rPr lang="ko-KR" altLang="en-US" sz="1200" dirty="0" smtClean="0">
                <a:latin typeface="Consolas"/>
              </a:rPr>
              <a:t>나의 평가를 통한 나의 </a:t>
            </a:r>
            <a:r>
              <a:rPr lang="ko-KR" altLang="en-US" sz="1200" dirty="0" err="1" smtClean="0">
                <a:latin typeface="Consolas"/>
              </a:rPr>
              <a:t>맛집</a:t>
            </a:r>
            <a:r>
              <a:rPr lang="ko-KR" altLang="en-US" sz="1200" dirty="0" smtClean="0">
                <a:latin typeface="Consolas"/>
              </a:rPr>
              <a:t> 리스트 강화 </a:t>
            </a:r>
            <a:r>
              <a:rPr lang="en-US" altLang="ko-KR" sz="1200" dirty="0" smtClean="0">
                <a:latin typeface="Consolas"/>
              </a:rPr>
              <a:t>/ </a:t>
            </a:r>
            <a:r>
              <a:rPr lang="ko-KR" altLang="en-US" sz="1200" dirty="0" smtClean="0">
                <a:latin typeface="Consolas"/>
              </a:rPr>
              <a:t>나의 평가를 통해 최적화된 </a:t>
            </a:r>
            <a:r>
              <a:rPr lang="ko-KR" altLang="en-US" sz="1200" dirty="0" err="1" smtClean="0">
                <a:latin typeface="Consolas"/>
              </a:rPr>
              <a:t>맛집</a:t>
            </a:r>
            <a:r>
              <a:rPr lang="ko-KR" altLang="en-US" sz="1200" dirty="0" smtClean="0">
                <a:latin typeface="Consolas"/>
              </a:rPr>
              <a:t> 리스트 </a:t>
            </a:r>
            <a:r>
              <a:rPr lang="en-US" altLang="ko-KR" sz="1200" dirty="0" smtClean="0">
                <a:latin typeface="Consolas"/>
              </a:rPr>
              <a:t>/ </a:t>
            </a:r>
            <a:r>
              <a:rPr lang="ko-KR" altLang="en-US" sz="1200" dirty="0" smtClean="0">
                <a:latin typeface="Consolas"/>
              </a:rPr>
              <a:t>나에게 최적화된 </a:t>
            </a:r>
            <a:r>
              <a:rPr lang="ko-KR" altLang="en-US" sz="1200" dirty="0" err="1" smtClean="0">
                <a:latin typeface="Consolas"/>
              </a:rPr>
              <a:t>맛집</a:t>
            </a:r>
            <a:r>
              <a:rPr lang="ko-KR" altLang="en-US" sz="1200" dirty="0" smtClean="0">
                <a:latin typeface="Consolas"/>
              </a:rPr>
              <a:t> 리스트 </a:t>
            </a:r>
            <a:r>
              <a:rPr lang="en-US" altLang="ko-KR" sz="1200" dirty="0" smtClean="0">
                <a:latin typeface="Consolas"/>
              </a:rPr>
              <a:t>(</a:t>
            </a:r>
            <a:r>
              <a:rPr lang="ko-KR" altLang="en-US" sz="1200" dirty="0" smtClean="0">
                <a:latin typeface="Consolas"/>
              </a:rPr>
              <a:t>데이터수집</a:t>
            </a:r>
            <a:r>
              <a:rPr lang="en-US" altLang="ko-KR" sz="1200" dirty="0" smtClean="0">
                <a:latin typeface="Consolas"/>
              </a:rPr>
              <a:t>, </a:t>
            </a:r>
            <a:r>
              <a:rPr lang="ko-KR" altLang="en-US" sz="1200" dirty="0" smtClean="0">
                <a:latin typeface="Consolas"/>
              </a:rPr>
              <a:t>보상</a:t>
            </a:r>
            <a:r>
              <a:rPr lang="en-US" altLang="ko-KR" sz="1200" dirty="0" smtClean="0">
                <a:latin typeface="Consolas"/>
              </a:rPr>
              <a:t>) /  </a:t>
            </a:r>
            <a:r>
              <a:rPr lang="ko-KR" altLang="en-US" sz="1200" dirty="0" err="1" smtClean="0">
                <a:latin typeface="Consolas"/>
              </a:rPr>
              <a:t>맛집</a:t>
            </a:r>
            <a:r>
              <a:rPr lang="ko-KR" altLang="en-US" sz="1200" dirty="0" smtClean="0">
                <a:latin typeface="Consolas"/>
              </a:rPr>
              <a:t> 평가는 곧 예상평점 강화</a:t>
            </a:r>
            <a:endParaRPr lang="en-US" altLang="ko-KR" sz="1200" dirty="0" smtClean="0">
              <a:latin typeface="Consolas"/>
            </a:endParaRPr>
          </a:p>
          <a:p>
            <a:pPr>
              <a:defRPr lang="ko-KR" altLang="en-US"/>
            </a:pPr>
            <a:r>
              <a:rPr lang="en-US" altLang="ko-KR" sz="1200" dirty="0" smtClean="0">
                <a:latin typeface="Consolas"/>
              </a:rPr>
              <a:t>5. </a:t>
            </a:r>
            <a:r>
              <a:rPr lang="ko-KR" altLang="en-US" sz="1200" dirty="0" err="1" smtClean="0">
                <a:latin typeface="Consolas"/>
              </a:rPr>
              <a:t>팔로워</a:t>
            </a:r>
            <a:r>
              <a:rPr lang="ko-KR" altLang="en-US" sz="1200" dirty="0" smtClean="0">
                <a:latin typeface="Consolas"/>
              </a:rPr>
              <a:t> 시스템</a:t>
            </a:r>
            <a:endParaRPr lang="en-US" altLang="ko-KR" sz="1200" dirty="0" smtClean="0">
              <a:latin typeface="Consola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MATCHA</a:t>
            </a:r>
            <a:endParaRPr lang="ja-JP" altLang="en-US" sz="1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3CC06F-CC02-46AD-A51E-80535A9565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082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atin typeface="Consolas"/>
              </a:rPr>
              <a:t>1. </a:t>
            </a:r>
            <a:r>
              <a:rPr lang="ko-KR" altLang="en-US" sz="1200" dirty="0" smtClean="0">
                <a:latin typeface="Consolas"/>
              </a:rPr>
              <a:t>유명 </a:t>
            </a:r>
            <a:r>
              <a:rPr lang="ko-KR" altLang="en-US" sz="1200" dirty="0" err="1" smtClean="0">
                <a:latin typeface="Consolas"/>
              </a:rPr>
              <a:t>맛집이</a:t>
            </a:r>
            <a:r>
              <a:rPr lang="ko-KR" altLang="en-US" sz="1200" dirty="0" smtClean="0">
                <a:latin typeface="Consolas"/>
              </a:rPr>
              <a:t> 나의 입맛에 잘 맞을지 궁금한 사람</a:t>
            </a:r>
          </a:p>
          <a:p>
            <a:r>
              <a:rPr lang="en-US" altLang="ko-KR" dirty="0" smtClean="0"/>
              <a:t>: </a:t>
            </a:r>
            <a:r>
              <a:rPr lang="ko-KR" altLang="en-US" dirty="0" err="1" smtClean="0"/>
              <a:t>인스타나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네이버에서</a:t>
            </a:r>
            <a:r>
              <a:rPr lang="ko-KR" altLang="en-US" dirty="0" smtClean="0"/>
              <a:t> 혹은 방송을 통해 알려진 </a:t>
            </a:r>
            <a:r>
              <a:rPr lang="ko-KR" altLang="en-US" dirty="0" err="1" smtClean="0"/>
              <a:t>맛집은</a:t>
            </a:r>
            <a:r>
              <a:rPr lang="ko-KR" altLang="en-US" dirty="0" smtClean="0"/>
              <a:t> 많지만 내 입맛에 </a:t>
            </a:r>
            <a:r>
              <a:rPr lang="ko-KR" altLang="en-US" dirty="0" err="1" smtClean="0"/>
              <a:t>맞을지의</a:t>
            </a:r>
            <a:r>
              <a:rPr lang="ko-KR" altLang="en-US" dirty="0" smtClean="0"/>
              <a:t> 여부는 알 수 없다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3CC06F-CC02-46AD-A51E-80535A9565E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465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sz="1200" dirty="0" smtClean="0">
                <a:latin typeface="Consolas"/>
              </a:rPr>
              <a:t>1. 유사 서비스</a:t>
            </a:r>
          </a:p>
          <a:p>
            <a:pPr marL="0" indent="0">
              <a:buFontTx/>
              <a:buNone/>
              <a:defRPr lang="ko-KR" altLang="en-US"/>
            </a:pPr>
            <a:r>
              <a:rPr lang="en-US" altLang="ko-KR" sz="1200" dirty="0" smtClean="0">
                <a:latin typeface="Consolas"/>
              </a:rPr>
              <a:t>- </a:t>
            </a:r>
            <a:r>
              <a:rPr lang="ko-KR" altLang="en-US" sz="1200" dirty="0" smtClean="0">
                <a:latin typeface="Consolas"/>
              </a:rPr>
              <a:t>망고플레이트</a:t>
            </a:r>
            <a:endParaRPr lang="en-US" altLang="ko-KR" sz="1200" dirty="0" smtClean="0">
              <a:latin typeface="Consolas"/>
            </a:endParaRPr>
          </a:p>
          <a:p>
            <a:pPr marL="571500" indent="-571500">
              <a:buFontTx/>
              <a:buChar char="-"/>
              <a:defRPr lang="ko-KR" altLang="en-US"/>
            </a:pPr>
            <a:endParaRPr lang="ko-KR" altLang="en-US" sz="1200" dirty="0" smtClean="0">
              <a:latin typeface="Consolas"/>
            </a:endParaRPr>
          </a:p>
          <a:p>
            <a:pPr>
              <a:defRPr lang="ko-KR" altLang="en-US"/>
            </a:pPr>
            <a:r>
              <a:rPr lang="ko-KR" altLang="en-US" sz="1200" dirty="0" smtClean="0">
                <a:latin typeface="Consolas"/>
              </a:rPr>
              <a:t>2. </a:t>
            </a:r>
            <a:r>
              <a:rPr lang="ko-KR" altLang="en-US" sz="1200" dirty="0" err="1" smtClean="0">
                <a:latin typeface="Consolas"/>
              </a:rPr>
              <a:t>차별점</a:t>
            </a:r>
            <a:endParaRPr lang="ko-KR" altLang="en-US" sz="1200" dirty="0" smtClean="0">
              <a:latin typeface="Consolas"/>
            </a:endParaRPr>
          </a:p>
          <a:p>
            <a:pPr marL="0" indent="0">
              <a:buFontTx/>
              <a:buNone/>
              <a:defRPr lang="ko-KR" altLang="en-US"/>
            </a:pPr>
            <a:r>
              <a:rPr lang="en-US" altLang="ko-KR" sz="1200" dirty="0" smtClean="0">
                <a:latin typeface="Consolas"/>
              </a:rPr>
              <a:t>- </a:t>
            </a:r>
            <a:r>
              <a:rPr lang="ko-KR" altLang="en-US" sz="1200" dirty="0" err="1" smtClean="0">
                <a:latin typeface="Consolas"/>
              </a:rPr>
              <a:t>맛집</a:t>
            </a:r>
            <a:r>
              <a:rPr lang="ko-KR" altLang="en-US" sz="1200" dirty="0" smtClean="0">
                <a:latin typeface="Consolas"/>
              </a:rPr>
              <a:t> 추천 시스템의 개인화</a:t>
            </a:r>
            <a:r>
              <a:rPr lang="en-US" altLang="ko-KR" sz="1200" dirty="0" smtClean="0">
                <a:latin typeface="Consolas"/>
              </a:rPr>
              <a:t>(</a:t>
            </a:r>
            <a:r>
              <a:rPr lang="ko-KR" altLang="en-US" sz="1200" dirty="0" err="1" smtClean="0">
                <a:latin typeface="Consolas"/>
              </a:rPr>
              <a:t>왓챠</a:t>
            </a:r>
            <a:r>
              <a:rPr lang="ko-KR" altLang="en-US" sz="1200" dirty="0" smtClean="0">
                <a:latin typeface="Consolas"/>
              </a:rPr>
              <a:t> 벤치마킹</a:t>
            </a:r>
            <a:r>
              <a:rPr lang="en-US" altLang="ko-KR" sz="1200" dirty="0" smtClean="0">
                <a:latin typeface="Consolas"/>
              </a:rPr>
              <a:t>)</a:t>
            </a:r>
          </a:p>
          <a:p>
            <a:pPr marL="0" indent="0">
              <a:buFontTx/>
              <a:buNone/>
              <a:defRPr lang="ko-KR" altLang="en-US"/>
            </a:pPr>
            <a:r>
              <a:rPr lang="en-US" altLang="ko-KR" sz="1200" dirty="0" smtClean="0">
                <a:latin typeface="Consolas"/>
              </a:rPr>
              <a:t>- </a:t>
            </a:r>
            <a:r>
              <a:rPr lang="ko-KR" altLang="en-US" sz="1200" dirty="0" smtClean="0">
                <a:latin typeface="Consolas"/>
              </a:rPr>
              <a:t>개인 별 예상 평점 제공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3CC06F-CC02-46AD-A51E-80535A9565E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085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err="1" smtClean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Django</a:t>
            </a:r>
            <a:r>
              <a:rPr lang="ko-KR" altLang="en-US" sz="1200" dirty="0" smtClean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웹 사이트 구축</a:t>
            </a:r>
            <a:endParaRPr lang="en-US" altLang="ko-KR" sz="1200" dirty="0" smtClean="0"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dirty="0" err="1" smtClean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머신러닝</a:t>
            </a:r>
            <a:r>
              <a:rPr lang="ko-KR" altLang="en-US" sz="1200" dirty="0" smtClean="0"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기반의 평점 예측 시스템 구축</a:t>
            </a:r>
            <a:endParaRPr lang="ko-KR" altLang="ko-KR" sz="1200" dirty="0" smtClean="0"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3CC06F-CC02-46AD-A51E-80535A9565E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626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맛집을</a:t>
            </a:r>
            <a:r>
              <a:rPr lang="ko-KR" altLang="en-US" dirty="0" smtClean="0"/>
              <a:t> 검색하고</a:t>
            </a:r>
            <a:endParaRPr lang="en-US" altLang="ko-KR" dirty="0" smtClean="0"/>
          </a:p>
          <a:p>
            <a:r>
              <a:rPr lang="ko-KR" altLang="en-US" dirty="0" smtClean="0"/>
              <a:t>나의 예상 평점을 확인하세요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내 취향에 딱 맞는 </a:t>
            </a:r>
            <a:r>
              <a:rPr lang="ko-KR" altLang="en-US" dirty="0" err="1" smtClean="0"/>
              <a:t>맛집을</a:t>
            </a:r>
            <a:r>
              <a:rPr lang="ko-KR" altLang="en-US" dirty="0" smtClean="0"/>
              <a:t> 추천 받아보세요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3CC06F-CC02-46AD-A51E-80535A9565E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351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맛</a:t>
            </a:r>
            <a:endParaRPr lang="en-US" altLang="ko-KR" dirty="0" smtClean="0"/>
          </a:p>
          <a:p>
            <a:r>
              <a:rPr lang="ko-KR" altLang="en-US" dirty="0" smtClean="0"/>
              <a:t>서비스</a:t>
            </a:r>
            <a:endParaRPr lang="en-US" altLang="ko-KR" dirty="0" smtClean="0"/>
          </a:p>
          <a:p>
            <a:r>
              <a:rPr lang="ko-KR" altLang="en-US" dirty="0" smtClean="0"/>
              <a:t>분위기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3CC06F-CC02-46AD-A51E-80535A9565E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70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44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2255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2" y="365126"/>
            <a:ext cx="5800725" cy="5811839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4542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293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586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4600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46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688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899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96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258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1A676-EB23-4B9D-8D68-6BD7A0BCD37C}" type="datetimeFigureOut">
              <a:rPr kumimoji="1" lang="ja-JP" altLang="en-US" smtClean="0"/>
              <a:t>2019/6/13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31D94-9175-4A5B-89D7-188C0A2CD7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254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18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9C704E9-FFDD-4067-AC00-ABF51DF57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正方形/長方形 2"/>
          <p:cNvSpPr/>
          <p:nvPr/>
        </p:nvSpPr>
        <p:spPr>
          <a:xfrm>
            <a:off x="0" y="14515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2993388" y="1892523"/>
            <a:ext cx="3090863" cy="3103213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93011" y="3170840"/>
            <a:ext cx="24916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MATCHA</a:t>
            </a:r>
            <a:endParaRPr kumimoji="1" lang="ja-JP" altLang="en-US" sz="4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437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896229"/>
            <a:ext cx="9144000" cy="3328737"/>
            <a:chOff x="0" y="952499"/>
            <a:chExt cx="12192000" cy="3328737"/>
          </a:xfrm>
        </p:grpSpPr>
        <p:pic>
          <p:nvPicPr>
            <p:cNvPr id="32" name="그림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952499"/>
              <a:ext cx="12192000" cy="3328737"/>
            </a:xfrm>
            <a:prstGeom prst="rect">
              <a:avLst/>
            </a:prstGeom>
          </p:spPr>
        </p:pic>
        <p:sp>
          <p:nvSpPr>
            <p:cNvPr id="34" name="テキスト ボックス 7"/>
            <p:cNvSpPr txBox="1"/>
            <p:nvPr/>
          </p:nvSpPr>
          <p:spPr>
            <a:xfrm>
              <a:off x="4023639" y="2360974"/>
              <a:ext cx="4144724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ja-JP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Unicode MS"/>
                  <a:ea typeface="Arial Unicode MS"/>
                  <a:cs typeface="Arial Unicode MS"/>
                </a:rPr>
                <a:t>MATCHA</a:t>
              </a:r>
              <a:endParaRPr lang="ja-JP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/>
                <a:ea typeface="Arial Unicode MS"/>
                <a:cs typeface="Arial Unicode MS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794499" y="4753589"/>
            <a:ext cx="1743075" cy="93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361301" y="6083301"/>
            <a:ext cx="2176273" cy="469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내 </a:t>
            </a:r>
            <a:r>
              <a:rPr lang="ko-KR" altLang="en-US" sz="900" dirty="0">
                <a:solidFill>
                  <a:schemeClr val="tx1"/>
                </a:solidFill>
              </a:rPr>
              <a:t>취향에 딱 맞는 </a:t>
            </a:r>
            <a:r>
              <a:rPr lang="ko-KR" altLang="en-US" sz="900" dirty="0" err="1">
                <a:solidFill>
                  <a:schemeClr val="tx1"/>
                </a:solidFill>
              </a:rPr>
              <a:t>맛집을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endParaRPr lang="en-US" altLang="ko-KR" sz="9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추천 </a:t>
            </a:r>
            <a:r>
              <a:rPr lang="ko-KR" altLang="en-US" sz="900" dirty="0">
                <a:solidFill>
                  <a:schemeClr val="tx1"/>
                </a:solidFill>
              </a:rPr>
              <a:t>받아보세요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450523" y="5198008"/>
            <a:ext cx="224295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 smtClean="0"/>
              <a:t>맛 집을 </a:t>
            </a:r>
            <a:r>
              <a:rPr lang="ko-KR" altLang="en-US" sz="1050" dirty="0"/>
              <a:t>검색하고</a:t>
            </a:r>
            <a:endParaRPr lang="en-US" altLang="ko-KR" sz="1050" dirty="0"/>
          </a:p>
          <a:p>
            <a:pPr algn="ctr"/>
            <a:r>
              <a:rPr lang="ko-KR" altLang="en-US" sz="1050" dirty="0"/>
              <a:t>나의 예상 </a:t>
            </a:r>
            <a:r>
              <a:rPr lang="ko-KR" altLang="en-US" sz="1050" dirty="0" smtClean="0"/>
              <a:t>평점을 확인하세요</a:t>
            </a:r>
            <a:r>
              <a:rPr lang="en-US" altLang="ko-KR" sz="1050" dirty="0"/>
              <a:t>.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00250" y="3474320"/>
            <a:ext cx="5143500" cy="416151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3795900" y="4703091"/>
            <a:ext cx="1552201" cy="545495"/>
            <a:chOff x="3794499" y="4703091"/>
            <a:chExt cx="1552201" cy="545495"/>
          </a:xfrm>
        </p:grpSpPr>
        <p:pic>
          <p:nvPicPr>
            <p:cNvPr id="1026" name="Picture 2" descr="C:\Users\leeyunji\Downloads\19816536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24" t="36290" r="7144" b="45680"/>
            <a:stretch/>
          </p:blipFill>
          <p:spPr bwMode="auto">
            <a:xfrm>
              <a:off x="4286388" y="4753588"/>
              <a:ext cx="550971" cy="44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C:\Users\leeyunji\Downloads\19816536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6" t="64915" r="78465" b="22388"/>
            <a:stretch/>
          </p:blipFill>
          <p:spPr bwMode="auto">
            <a:xfrm>
              <a:off x="4879876" y="4819323"/>
              <a:ext cx="466824" cy="313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C:\Users\leeyunji\Downloads\19816536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43" t="60283" r="59740" b="17591"/>
            <a:stretch/>
          </p:blipFill>
          <p:spPr bwMode="auto">
            <a:xfrm>
              <a:off x="3794499" y="4703091"/>
              <a:ext cx="449372" cy="545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3188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19615" y="434750"/>
            <a:ext cx="8524580" cy="5855122"/>
            <a:chOff x="79774" y="434750"/>
            <a:chExt cx="8897587" cy="5855122"/>
          </a:xfrm>
        </p:grpSpPr>
        <p:grpSp>
          <p:nvGrpSpPr>
            <p:cNvPr id="2" name="그룹 1"/>
            <p:cNvGrpSpPr/>
            <p:nvPr/>
          </p:nvGrpSpPr>
          <p:grpSpPr>
            <a:xfrm>
              <a:off x="163145" y="434750"/>
              <a:ext cx="8814216" cy="5855122"/>
              <a:chOff x="0" y="662205"/>
              <a:chExt cx="9125278" cy="6045402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/>
              <a:srcRect b="2433"/>
              <a:stretch/>
            </p:blipFill>
            <p:spPr>
              <a:xfrm>
                <a:off x="0" y="676778"/>
                <a:ext cx="9125278" cy="6030829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4731542" y="2220303"/>
                <a:ext cx="1213062" cy="349467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0" y="662205"/>
                <a:ext cx="8973068" cy="357507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139948" y="676370"/>
                <a:ext cx="5108494" cy="378553"/>
              </a:xfrm>
              <a:prstGeom prst="rect">
                <a:avLst/>
              </a:prstGeom>
            </p:spPr>
          </p:pic>
          <p:sp>
            <p:nvSpPr>
              <p:cNvPr id="8" name="직사각형 7"/>
              <p:cNvSpPr/>
              <p:nvPr/>
            </p:nvSpPr>
            <p:spPr>
              <a:xfrm>
                <a:off x="4213518" y="2220928"/>
                <a:ext cx="1731085" cy="3488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chemeClr val="accent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예상★</a:t>
                </a:r>
                <a:r>
                  <a:rPr lang="en-US" altLang="ko-KR" sz="900" dirty="0" smtClean="0">
                    <a:solidFill>
                      <a:schemeClr val="accent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4.4   </a:t>
                </a:r>
                <a:r>
                  <a:rPr lang="ko-KR" altLang="en-US" sz="900" dirty="0" smtClean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평균</a:t>
                </a:r>
                <a:r>
                  <a:rPr lang="ko-KR" altLang="en-US" sz="9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r>
                  <a:rPr lang="en-US" altLang="ko-KR" sz="900" dirty="0" smtClean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4.2</a:t>
                </a:r>
                <a:endParaRPr lang="ko-KR" altLang="en-US" sz="9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4959714" y="4297434"/>
                <a:ext cx="1622441" cy="3333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chemeClr val="accent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예상★</a:t>
                </a:r>
                <a:r>
                  <a:rPr lang="en-US" altLang="ko-KR" sz="900" dirty="0">
                    <a:solidFill>
                      <a:schemeClr val="accent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3</a:t>
                </a:r>
                <a:r>
                  <a:rPr lang="en-US" altLang="ko-KR" sz="900" dirty="0" smtClean="0">
                    <a:solidFill>
                      <a:schemeClr val="accent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.8   </a:t>
                </a:r>
                <a:r>
                  <a:rPr lang="ko-KR" altLang="en-US" sz="900" dirty="0" smtClean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평균</a:t>
                </a:r>
                <a:r>
                  <a:rPr lang="ko-KR" altLang="en-US" sz="900" dirty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★</a:t>
                </a:r>
                <a:r>
                  <a:rPr lang="en-US" altLang="ko-KR" sz="900" dirty="0" smtClean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4.2</a:t>
                </a:r>
                <a:endParaRPr lang="ko-KR" altLang="en-US" sz="9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4959714" y="6374244"/>
                <a:ext cx="1622441" cy="3333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solidFill>
                      <a:schemeClr val="accent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예상★</a:t>
                </a:r>
                <a:r>
                  <a:rPr lang="en-US" altLang="ko-KR" sz="900" dirty="0" smtClean="0">
                    <a:solidFill>
                      <a:schemeClr val="accent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3.5   </a:t>
                </a:r>
                <a:r>
                  <a:rPr lang="ko-KR" altLang="en-US" sz="900" dirty="0" smtClean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평균★</a:t>
                </a:r>
                <a:r>
                  <a:rPr lang="en-US" altLang="ko-KR" sz="900" dirty="0" smtClean="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3.5</a:t>
                </a:r>
                <a:endParaRPr lang="ko-KR" altLang="en-US" sz="9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79774" y="442248"/>
              <a:ext cx="1184987" cy="339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accent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MATCHA</a:t>
              </a:r>
              <a:endParaRPr lang="ko-KR" altLang="en-US" sz="1400" b="1" dirty="0">
                <a:solidFill>
                  <a:schemeClr val="accent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358720" y="1841773"/>
            <a:ext cx="1441262" cy="4854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9491" y="815107"/>
            <a:ext cx="8303846" cy="908762"/>
          </a:xfrm>
          <a:prstGeom prst="rect">
            <a:avLst/>
          </a:prstGeom>
          <a:solidFill>
            <a:srgbClr val="F1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490741" y="5284086"/>
            <a:ext cx="1948721" cy="824459"/>
          </a:xfrm>
          <a:prstGeom prst="rect">
            <a:avLst/>
          </a:prstGeom>
          <a:solidFill>
            <a:srgbClr val="FF9900">
              <a:alpha val="12941"/>
            </a:srgb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카테고리 기준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맛집</a:t>
            </a:r>
            <a:r>
              <a:rPr lang="ko-KR" altLang="en-US" b="1" dirty="0" smtClean="0">
                <a:solidFill>
                  <a:schemeClr val="tx1"/>
                </a:solidFill>
              </a:rPr>
              <a:t> 추천 페이지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59279" y="1013460"/>
            <a:ext cx="769621" cy="228600"/>
          </a:xfrm>
          <a:prstGeom prst="rect">
            <a:avLst/>
          </a:prstGeom>
          <a:solidFill>
            <a:srgbClr val="D8D9DC">
              <a:alpha val="43922"/>
            </a:srgbClr>
          </a:solidFill>
          <a:ln w="28575">
            <a:solidFill>
              <a:srgbClr val="000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맛</a:t>
            </a:r>
            <a:endParaRPr lang="ko-KR" altLang="en-US" sz="10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59279" y="1348740"/>
            <a:ext cx="769621" cy="228600"/>
          </a:xfrm>
          <a:prstGeom prst="rect">
            <a:avLst/>
          </a:prstGeom>
          <a:solidFill>
            <a:srgbClr val="D8D9DC">
              <a:alpha val="43922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예상평균</a:t>
            </a:r>
            <a:endParaRPr lang="ko-KR" altLang="en-US" sz="10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880359" y="1013460"/>
            <a:ext cx="769621" cy="228600"/>
          </a:xfrm>
          <a:prstGeom prst="rect">
            <a:avLst/>
          </a:prstGeom>
          <a:solidFill>
            <a:srgbClr val="D8D9DC">
              <a:alpha val="43922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서비스</a:t>
            </a:r>
            <a:endParaRPr lang="ko-KR" altLang="en-US" sz="10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880359" y="1348740"/>
            <a:ext cx="769621" cy="228600"/>
          </a:xfrm>
          <a:prstGeom prst="rect">
            <a:avLst/>
          </a:prstGeom>
          <a:solidFill>
            <a:srgbClr val="D8D9DC">
              <a:alpha val="43922"/>
            </a:srgbClr>
          </a:solidFill>
          <a:ln w="28575">
            <a:solidFill>
              <a:srgbClr val="000C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가성비</a:t>
            </a:r>
            <a:endParaRPr lang="ko-KR" altLang="en-US" sz="10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875849" y="1013460"/>
            <a:ext cx="769621" cy="228600"/>
          </a:xfrm>
          <a:prstGeom prst="rect">
            <a:avLst/>
          </a:prstGeom>
          <a:solidFill>
            <a:srgbClr val="D8D9DC">
              <a:alpha val="43922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분위기</a:t>
            </a:r>
            <a:endParaRPr lang="ko-KR" altLang="en-US" sz="10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875849" y="1348740"/>
            <a:ext cx="769621" cy="228600"/>
          </a:xfrm>
          <a:prstGeom prst="rect">
            <a:avLst/>
          </a:prstGeom>
          <a:solidFill>
            <a:srgbClr val="D8D9DC">
              <a:alpha val="43922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리뷰 수</a:t>
            </a:r>
            <a:endParaRPr lang="ko-KR" altLang="en-US" sz="10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59208" y="862164"/>
            <a:ext cx="3179492" cy="8388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68432" y="854544"/>
            <a:ext cx="186461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←정렬기준 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8729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7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424544" y="337318"/>
            <a:ext cx="8294913" cy="6183365"/>
            <a:chOff x="457201" y="377092"/>
            <a:chExt cx="8089900" cy="6009194"/>
          </a:xfrm>
        </p:grpSpPr>
        <p:grpSp>
          <p:nvGrpSpPr>
            <p:cNvPr id="2" name="그룹 1"/>
            <p:cNvGrpSpPr/>
            <p:nvPr/>
          </p:nvGrpSpPr>
          <p:grpSpPr>
            <a:xfrm>
              <a:off x="520701" y="410395"/>
              <a:ext cx="8026400" cy="5685604"/>
              <a:chOff x="-1" y="645413"/>
              <a:chExt cx="12177898" cy="6118912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3"/>
              <a:srcRect b="1511"/>
              <a:stretch/>
            </p:blipFill>
            <p:spPr>
              <a:xfrm>
                <a:off x="-1" y="664243"/>
                <a:ext cx="12177898" cy="6100082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0" y="662203"/>
                <a:ext cx="11964090" cy="357507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202827" y="2972749"/>
                <a:ext cx="1369172" cy="456250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2853264" y="645413"/>
                <a:ext cx="6811325" cy="378553"/>
              </a:xfrm>
              <a:prstGeom prst="rect">
                <a:avLst/>
              </a:prstGeom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457201" y="377092"/>
              <a:ext cx="1155699" cy="3302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accent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MATCHA</a:t>
              </a:r>
              <a:endParaRPr lang="ko-KR" altLang="en-US" sz="1200" b="1" dirty="0">
                <a:solidFill>
                  <a:schemeClr val="accent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291771" y="5283200"/>
              <a:ext cx="4775200" cy="1103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266396" y="2619649"/>
            <a:ext cx="2000804" cy="333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accent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예상★</a:t>
            </a:r>
            <a:r>
              <a:rPr lang="en-US" altLang="ko-KR" sz="1000" dirty="0" smtClean="0">
                <a:solidFill>
                  <a:schemeClr val="accent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4.4   </a:t>
            </a:r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평균</a:t>
            </a:r>
            <a:r>
              <a:rPr lang="ko-KR" altLang="en-US" sz="10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★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4.2 (999+</a:t>
            </a:r>
            <a:r>
              <a:rPr lang="ko-KR" altLang="en-US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명</a:t>
            </a:r>
            <a:r>
              <a:rPr lang="en-US" altLang="ko-KR" sz="100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445694"/>
              </p:ext>
            </p:extLst>
          </p:nvPr>
        </p:nvGraphicFramePr>
        <p:xfrm>
          <a:off x="4209043" y="3431540"/>
          <a:ext cx="1344615" cy="694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090"/>
                <a:gridCol w="771525"/>
              </a:tblGrid>
              <a:tr h="193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</a:rPr>
                        <a:t>맛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rgbClr val="FFC000"/>
                          </a:solidFill>
                        </a:rPr>
                        <a:t>★</a:t>
                      </a:r>
                      <a:r>
                        <a:rPr lang="ko-KR" altLang="en-US" sz="900" dirty="0" smtClean="0">
                          <a:solidFill>
                            <a:srgbClr val="FFC000"/>
                          </a:solidFill>
                        </a:rPr>
                        <a:t>★★★</a:t>
                      </a:r>
                      <a:r>
                        <a:rPr lang="ko-KR" altLang="en-US" sz="900" dirty="0" smtClean="0">
                          <a:solidFill>
                            <a:srgbClr val="FFC000"/>
                          </a:solidFill>
                        </a:rPr>
                        <a:t>☆</a:t>
                      </a:r>
                      <a:endParaRPr lang="ko-KR" altLang="en-US" sz="9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서비스</a:t>
                      </a:r>
                      <a:endParaRPr lang="en-US" altLang="ko-KR" sz="9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rgbClr val="FFC000"/>
                          </a:solidFill>
                        </a:rPr>
                        <a:t>★★★★☆</a:t>
                      </a:r>
                      <a:endParaRPr lang="ko-KR" altLang="en-US" sz="9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분위기</a:t>
                      </a:r>
                      <a:endParaRPr lang="ko-KR" altLang="en-US" sz="9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rgbClr val="FFC000"/>
                          </a:solidFill>
                        </a:rPr>
                        <a:t>★★★☆☆</a:t>
                      </a:r>
                      <a:endParaRPr lang="ko-KR" altLang="en-US" sz="9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4057650" y="3305786"/>
            <a:ext cx="1600200" cy="9709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20056" y="5452697"/>
            <a:ext cx="1948721" cy="824459"/>
          </a:xfrm>
          <a:prstGeom prst="rect">
            <a:avLst/>
          </a:prstGeom>
          <a:solidFill>
            <a:srgbClr val="FF9900">
              <a:alpha val="12941"/>
            </a:srgb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식당 정보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디테일 페이지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33800" y="4353347"/>
            <a:ext cx="292900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↑ </a:t>
            </a:r>
            <a:r>
              <a:rPr lang="ko-KR" altLang="en-US" smtClean="0"/>
              <a:t>항목 별로 </a:t>
            </a:r>
            <a:r>
              <a:rPr lang="ko-KR" altLang="en-US" dirty="0" err="1" smtClean="0"/>
              <a:t>별점</a:t>
            </a:r>
            <a:r>
              <a:rPr lang="ko-KR" altLang="en-US" dirty="0" smtClean="0"/>
              <a:t> 평가 저장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358709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6490741" y="5079272"/>
            <a:ext cx="1948721" cy="1029273"/>
          </a:xfrm>
          <a:prstGeom prst="rect">
            <a:avLst/>
          </a:prstGeom>
          <a:solidFill>
            <a:srgbClr val="FF9900">
              <a:alpha val="12941"/>
            </a:srgb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내가 평가한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식당 목록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(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마이페이지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57662" y="497687"/>
            <a:ext cx="8439497" cy="5964156"/>
            <a:chOff x="0" y="662205"/>
            <a:chExt cx="8973068" cy="6195794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" y="1630800"/>
              <a:ext cx="1489691" cy="187200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" y="3450549"/>
              <a:ext cx="1407895" cy="532339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73961" y="1646728"/>
              <a:ext cx="1364646" cy="1819528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445005" y="3429000"/>
              <a:ext cx="1478963" cy="48584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866619" y="1646728"/>
              <a:ext cx="1350357" cy="1819528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892932" y="3455316"/>
              <a:ext cx="1421804" cy="533475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278634" y="1651491"/>
              <a:ext cx="1357502" cy="1810003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231435" y="3452310"/>
              <a:ext cx="1564700" cy="514421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673361" y="1661018"/>
              <a:ext cx="1350357" cy="1790951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672398" y="3471362"/>
              <a:ext cx="1371082" cy="47631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7096284" y="1646728"/>
              <a:ext cx="1343213" cy="1819528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7081791" y="3466597"/>
              <a:ext cx="1578989" cy="485843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22198" y="1212940"/>
              <a:ext cx="643027" cy="381053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3" y="4511967"/>
              <a:ext cx="1463153" cy="1819528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0" y="6394723"/>
              <a:ext cx="1586134" cy="463276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0" y="662205"/>
              <a:ext cx="8973068" cy="357507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2067378" y="674444"/>
              <a:ext cx="5108494" cy="378553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116419" y="688986"/>
              <a:ext cx="1135310" cy="339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accent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MATCHA</a:t>
              </a:r>
              <a:endParaRPr lang="ko-KR" altLang="en-US" sz="1400" b="1" dirty="0">
                <a:solidFill>
                  <a:schemeClr val="accent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19532" y="3944114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가고 싶은 곳  </a:t>
            </a:r>
            <a:r>
              <a:rPr lang="en-US" altLang="ko-KR" sz="1000" dirty="0" smtClean="0"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915275" y="428625"/>
            <a:ext cx="408616" cy="4452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454859" y="995032"/>
            <a:ext cx="181331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mtClean="0"/>
              <a:t>평가하러 가기 </a:t>
            </a:r>
            <a:r>
              <a:rPr lang="ko-KR" altLang="en-US"/>
              <a:t>↑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07110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1"/>
          <p:cNvSpPr/>
          <p:nvPr/>
        </p:nvSpPr>
        <p:spPr>
          <a:xfrm>
            <a:off x="0" y="-23446"/>
            <a:ext cx="9144000" cy="656492"/>
          </a:xfrm>
          <a:prstGeom prst="rect">
            <a:avLst/>
          </a:prstGeom>
          <a:solidFill>
            <a:srgbClr val="71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1"/>
          <p:cNvSpPr/>
          <p:nvPr/>
        </p:nvSpPr>
        <p:spPr>
          <a:xfrm>
            <a:off x="2189286" y="-23446"/>
            <a:ext cx="6849208" cy="656492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1"/>
          <p:cNvSpPr/>
          <p:nvPr/>
        </p:nvSpPr>
        <p:spPr>
          <a:xfrm>
            <a:off x="2" y="-23446"/>
            <a:ext cx="8941777" cy="65649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7"/>
          <p:cNvSpPr txBox="1"/>
          <p:nvPr/>
        </p:nvSpPr>
        <p:spPr>
          <a:xfrm>
            <a:off x="288897" y="35171"/>
            <a:ext cx="2196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err="1">
                <a:solidFill>
                  <a:schemeClr val="bg1"/>
                </a:solidFill>
                <a:latin typeface="돋움" pitchFamily="50" charset="-127"/>
                <a:ea typeface="돋움" pitchFamily="50" charset="-127"/>
                <a:cs typeface="Arial Unicode MS" panose="020B0604020202020204" pitchFamily="50" charset="-128"/>
              </a:rPr>
              <a:t>프로토타입</a:t>
            </a:r>
            <a:endParaRPr kumimoji="1" lang="ja-JP" altLang="en-US" sz="3200" b="1" dirty="0">
              <a:solidFill>
                <a:schemeClr val="bg1"/>
              </a:solidFill>
              <a:latin typeface="돋움" pitchFamily="50" charset="-127"/>
              <a:ea typeface="돋움" pitchFamily="50" charset="-127"/>
              <a:cs typeface="Arial Unicode MS" panose="020B0604020202020204" pitchFamily="50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9C704E9-FFDD-4067-AC00-ABF51DF57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正方形/長方形 2"/>
          <p:cNvSpPr/>
          <p:nvPr/>
        </p:nvSpPr>
        <p:spPr>
          <a:xfrm>
            <a:off x="0" y="14515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4"/>
          <p:cNvSpPr/>
          <p:nvPr/>
        </p:nvSpPr>
        <p:spPr>
          <a:xfrm>
            <a:off x="1567545" y="1368426"/>
            <a:ext cx="6128657" cy="4121151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7"/>
          <p:cNvSpPr txBox="1"/>
          <p:nvPr/>
        </p:nvSpPr>
        <p:spPr>
          <a:xfrm>
            <a:off x="2392361" y="2863425"/>
            <a:ext cx="47275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  <a:ea typeface="굴림" pitchFamily="50" charset="-127"/>
                <a:cs typeface="Arial Unicode MS" panose="020B0604020202020204" pitchFamily="50" charset="-128"/>
              </a:rPr>
              <a:t>감사합니다</a:t>
            </a:r>
            <a:r>
              <a:rPr kumimoji="1" lang="ko-KR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  <a:ea typeface="굴림" pitchFamily="50" charset="-127"/>
                <a:cs typeface="Arial Unicode MS" panose="020B0604020202020204" pitchFamily="50" charset="-128"/>
              </a:rPr>
              <a:t> </a:t>
            </a:r>
            <a:r>
              <a:rPr kumimoji="1" lang="en-US" altLang="ko-KR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  <a:ea typeface="굴림" pitchFamily="50" charset="-127"/>
                <a:cs typeface="Arial Unicode MS" panose="020B0604020202020204" pitchFamily="50" charset="-128"/>
              </a:rPr>
              <a:t>: )</a:t>
            </a:r>
            <a:endParaRPr kumimoji="1" lang="ja-JP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730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C3A77"/>
            </a:gs>
            <a:gs pos="13000">
              <a:srgbClr val="FD597E"/>
            </a:gs>
            <a:gs pos="29000">
              <a:srgbClr val="FF8982"/>
            </a:gs>
            <a:gs pos="46000">
              <a:srgbClr val="F48BB4"/>
            </a:gs>
            <a:gs pos="64000">
              <a:srgbClr val="C45FA8"/>
            </a:gs>
            <a:gs pos="79000">
              <a:srgbClr val="715DA2"/>
            </a:gs>
            <a:gs pos="97000">
              <a:srgbClr val="496F93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A8C4A43-5411-45CA-919B-526B97A42BD4}"/>
              </a:ext>
            </a:extLst>
          </p:cNvPr>
          <p:cNvSpPr txBox="1"/>
          <p:nvPr/>
        </p:nvSpPr>
        <p:spPr>
          <a:xfrm>
            <a:off x="990600" y="625187"/>
            <a:ext cx="6216574" cy="112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bg1"/>
                </a:solidFill>
              </a:rPr>
              <a:t>Contents of Table</a:t>
            </a: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74865AD1-23BE-450D-BBF5-FF014B66D464}"/>
              </a:ext>
            </a:extLst>
          </p:cNvPr>
          <p:cNvCxnSpPr>
            <a:cxnSpLocks/>
          </p:cNvCxnSpPr>
          <p:nvPr/>
        </p:nvCxnSpPr>
        <p:spPr>
          <a:xfrm>
            <a:off x="990600" y="1603527"/>
            <a:ext cx="8153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EDDDAE4D-0D5A-44B0-823C-DE0E0E37074B}"/>
              </a:ext>
            </a:extLst>
          </p:cNvPr>
          <p:cNvGrpSpPr/>
          <p:nvPr/>
        </p:nvGrpSpPr>
        <p:grpSpPr>
          <a:xfrm>
            <a:off x="1012371" y="1767732"/>
            <a:ext cx="3260050" cy="946295"/>
            <a:chOff x="1320800" y="2273299"/>
            <a:chExt cx="4346733" cy="646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3AB6F74E-5144-4816-9445-040078CE1D68}"/>
                </a:ext>
              </a:extLst>
            </p:cNvPr>
            <p:cNvSpPr txBox="1"/>
            <p:nvPr/>
          </p:nvSpPr>
          <p:spPr>
            <a:xfrm>
              <a:off x="1320800" y="2273300"/>
              <a:ext cx="12529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600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#1</a:t>
              </a:r>
              <a:endParaRPr lang="ko-KR" altLang="en-US" sz="3600" b="1" spc="600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B2251C7-900C-4337-87AE-C77F934F9AAE}"/>
                </a:ext>
              </a:extLst>
            </p:cNvPr>
            <p:cNvSpPr txBox="1"/>
            <p:nvPr/>
          </p:nvSpPr>
          <p:spPr>
            <a:xfrm>
              <a:off x="2959100" y="2273299"/>
              <a:ext cx="27084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사업소개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023F5A8B-31CC-4930-AF75-51E7E3509497}"/>
              </a:ext>
            </a:extLst>
          </p:cNvPr>
          <p:cNvGrpSpPr/>
          <p:nvPr/>
        </p:nvGrpSpPr>
        <p:grpSpPr>
          <a:xfrm>
            <a:off x="1012372" y="2524851"/>
            <a:ext cx="3920488" cy="946295"/>
            <a:chOff x="1320800" y="1956778"/>
            <a:chExt cx="5227318" cy="646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F9D1F0C-C1C1-4FAE-99F3-19FB09A5A56E}"/>
                </a:ext>
              </a:extLst>
            </p:cNvPr>
            <p:cNvSpPr txBox="1"/>
            <p:nvPr/>
          </p:nvSpPr>
          <p:spPr>
            <a:xfrm>
              <a:off x="1320800" y="1956779"/>
              <a:ext cx="12529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600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#2</a:t>
              </a:r>
              <a:endParaRPr lang="ko-KR" altLang="en-US" sz="3600" b="1" spc="600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90253D1-5689-4096-8722-AC67CA6C7DBA}"/>
                </a:ext>
              </a:extLst>
            </p:cNvPr>
            <p:cNvSpPr txBox="1"/>
            <p:nvPr/>
          </p:nvSpPr>
          <p:spPr>
            <a:xfrm>
              <a:off x="2959100" y="1956778"/>
              <a:ext cx="35890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Target User</a:t>
              </a:r>
              <a:endParaRPr lang="ko-KR" altLang="en-US" sz="3600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C9FE7344-61BF-4390-848A-18FBE46DF386}"/>
              </a:ext>
            </a:extLst>
          </p:cNvPr>
          <p:cNvGrpSpPr/>
          <p:nvPr/>
        </p:nvGrpSpPr>
        <p:grpSpPr>
          <a:xfrm>
            <a:off x="1012373" y="3281970"/>
            <a:ext cx="3413939" cy="946295"/>
            <a:chOff x="1320800" y="2273299"/>
            <a:chExt cx="4551918" cy="646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5F446488-4EBD-49CE-A13D-C328DAF9D4EF}"/>
                </a:ext>
              </a:extLst>
            </p:cNvPr>
            <p:cNvSpPr txBox="1"/>
            <p:nvPr/>
          </p:nvSpPr>
          <p:spPr>
            <a:xfrm>
              <a:off x="1320800" y="2273300"/>
              <a:ext cx="12529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600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#3</a:t>
              </a:r>
              <a:endParaRPr lang="ko-KR" altLang="en-US" sz="3600" b="1" spc="600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3F9DD836-22A8-4CCF-A7C5-F47F0493497C}"/>
                </a:ext>
              </a:extLst>
            </p:cNvPr>
            <p:cNvSpPr txBox="1"/>
            <p:nvPr/>
          </p:nvSpPr>
          <p:spPr>
            <a:xfrm>
              <a:off x="2959100" y="2273299"/>
              <a:ext cx="2913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가치 </a:t>
              </a:r>
              <a:r>
                <a:rPr lang="ko-KR" altLang="en-US" sz="3600" dirty="0" smtClean="0">
                  <a:solidFill>
                    <a:schemeClr val="bg1"/>
                  </a:solidFill>
                  <a:latin typeface="굴림" pitchFamily="50" charset="-127"/>
                  <a:ea typeface="굴림" pitchFamily="50" charset="-127"/>
                </a:rPr>
                <a:t>제안</a:t>
              </a:r>
              <a:endParaRPr lang="ko-KR" altLang="en-US" sz="3600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F446488-4EBD-49CE-A13D-C328DAF9D4EF}"/>
              </a:ext>
            </a:extLst>
          </p:cNvPr>
          <p:cNvSpPr txBox="1"/>
          <p:nvPr/>
        </p:nvSpPr>
        <p:spPr>
          <a:xfrm>
            <a:off x="1003582" y="4079138"/>
            <a:ext cx="939681" cy="946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#4</a:t>
            </a:r>
            <a:endParaRPr lang="ko-KR" altLang="en-US" sz="3600" b="1" spc="600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F9DD836-22A8-4CCF-A7C5-F47F0493497C}"/>
              </a:ext>
            </a:extLst>
          </p:cNvPr>
          <p:cNvSpPr txBox="1"/>
          <p:nvPr/>
        </p:nvSpPr>
        <p:spPr>
          <a:xfrm>
            <a:off x="2232304" y="4079137"/>
            <a:ext cx="2492990" cy="946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유사서비스</a:t>
            </a:r>
            <a:endParaRPr lang="ko-KR" altLang="en-US" sz="3600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F446488-4EBD-49CE-A13D-C328DAF9D4EF}"/>
              </a:ext>
            </a:extLst>
          </p:cNvPr>
          <p:cNvSpPr txBox="1"/>
          <p:nvPr/>
        </p:nvSpPr>
        <p:spPr>
          <a:xfrm>
            <a:off x="1003582" y="4868508"/>
            <a:ext cx="939681" cy="946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#5</a:t>
            </a:r>
            <a:endParaRPr lang="ko-KR" altLang="en-US" sz="3600" b="1" spc="600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F9DD836-22A8-4CCF-A7C5-F47F0493497C}"/>
              </a:ext>
            </a:extLst>
          </p:cNvPr>
          <p:cNvSpPr txBox="1"/>
          <p:nvPr/>
        </p:nvSpPr>
        <p:spPr>
          <a:xfrm>
            <a:off x="2232307" y="4868506"/>
            <a:ext cx="2031325" cy="946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구현방</a:t>
            </a:r>
            <a:r>
              <a:rPr lang="ko-KR" altLang="en-US" sz="3600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F446488-4EBD-49CE-A13D-C328DAF9D4EF}"/>
              </a:ext>
            </a:extLst>
          </p:cNvPr>
          <p:cNvSpPr txBox="1"/>
          <p:nvPr/>
        </p:nvSpPr>
        <p:spPr>
          <a:xfrm>
            <a:off x="1003582" y="5623253"/>
            <a:ext cx="939681" cy="946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#6</a:t>
            </a:r>
            <a:endParaRPr lang="ko-KR" altLang="en-US" sz="3600" b="1" spc="600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F9DD836-22A8-4CCF-A7C5-F47F0493497C}"/>
              </a:ext>
            </a:extLst>
          </p:cNvPr>
          <p:cNvSpPr txBox="1"/>
          <p:nvPr/>
        </p:nvSpPr>
        <p:spPr>
          <a:xfrm>
            <a:off x="2232304" y="5623252"/>
            <a:ext cx="2492990" cy="946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프로토타입</a:t>
            </a:r>
            <a:endParaRPr lang="ko-KR" altLang="en-US" sz="3600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52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한쪽 모서리가 잘린 사각형 15">
            <a:extLst>
              <a:ext uri="{FF2B5EF4-FFF2-40B4-BE49-F238E27FC236}">
                <a16:creationId xmlns:a16="http://schemas.microsoft.com/office/drawing/2014/main" xmlns="" id="{3FB902F6-9A7C-457F-8D34-A8E0CCA593F3}"/>
              </a:ext>
            </a:extLst>
          </p:cNvPr>
          <p:cNvSpPr/>
          <p:nvPr/>
        </p:nvSpPr>
        <p:spPr>
          <a:xfrm>
            <a:off x="4343402" y="2530620"/>
            <a:ext cx="4493075" cy="936032"/>
          </a:xfrm>
          <a:prstGeom prst="snip1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  예상 평점</a:t>
            </a:r>
            <a:endParaRPr lang="en-US" altLang="ko-KR" sz="2400" b="1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한쪽 모서리가 잘린 사각형 17">
            <a:extLst>
              <a:ext uri="{FF2B5EF4-FFF2-40B4-BE49-F238E27FC236}">
                <a16:creationId xmlns:a16="http://schemas.microsoft.com/office/drawing/2014/main" xmlns="" id="{3FB902F6-9A7C-457F-8D34-A8E0CCA593F3}"/>
              </a:ext>
            </a:extLst>
          </p:cNvPr>
          <p:cNvSpPr/>
          <p:nvPr/>
        </p:nvSpPr>
        <p:spPr>
          <a:xfrm>
            <a:off x="4343402" y="3914080"/>
            <a:ext cx="4493075" cy="936032"/>
          </a:xfrm>
          <a:prstGeom prst="snip1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데이터 수집과 보상의 동일화</a:t>
            </a:r>
            <a:endParaRPr lang="en-US" altLang="ko-KR" sz="2400" b="1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13" name="グループ化 8"/>
          <p:cNvGrpSpPr/>
          <p:nvPr/>
        </p:nvGrpSpPr>
        <p:grpSpPr>
          <a:xfrm>
            <a:off x="142876" y="204689"/>
            <a:ext cx="428624" cy="646331"/>
            <a:chOff x="190501" y="204687"/>
            <a:chExt cx="571498" cy="646331"/>
          </a:xfrm>
        </p:grpSpPr>
        <p:sp>
          <p:nvSpPr>
            <p:cNvPr id="14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2"/>
          <p:cNvGrpSpPr/>
          <p:nvPr/>
        </p:nvGrpSpPr>
        <p:grpSpPr>
          <a:xfrm>
            <a:off x="603210" y="204688"/>
            <a:ext cx="428624" cy="646331"/>
            <a:chOff x="190501" y="204687"/>
            <a:chExt cx="571498" cy="646331"/>
          </a:xfrm>
        </p:grpSpPr>
        <p:sp>
          <p:nvSpPr>
            <p:cNvPr id="21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正方形/長方形 1"/>
          <p:cNvSpPr/>
          <p:nvPr/>
        </p:nvSpPr>
        <p:spPr>
          <a:xfrm>
            <a:off x="0" y="914383"/>
            <a:ext cx="4104000" cy="54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"/>
          <p:cNvSpPr txBox="1"/>
          <p:nvPr/>
        </p:nvSpPr>
        <p:spPr>
          <a:xfrm>
            <a:off x="1021664" y="204689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  <a:cs typeface="Ebrima" panose="02000000000000000000" pitchFamily="2" charset="0"/>
              </a:rPr>
              <a:t>사업소개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  <a:cs typeface="Ebrima" panose="02000000000000000000" pitchFamily="2" charset="0"/>
            </a:endParaRPr>
          </a:p>
        </p:txBody>
      </p:sp>
      <p:pic>
        <p:nvPicPr>
          <p:cNvPr id="1028" name="Picture 4" descr="C:\Users\student\Desktop\왓챠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32" y="166599"/>
            <a:ext cx="7799203" cy="658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06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2913 L -0.25118 0.025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65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한쪽 모서리가 잘린 사각형 19">
            <a:extLst>
              <a:ext uri="{FF2B5EF4-FFF2-40B4-BE49-F238E27FC236}">
                <a16:creationId xmlns:a16="http://schemas.microsoft.com/office/drawing/2014/main" xmlns="" id="{3FB902F6-9A7C-457F-8D34-A8E0CCA593F3}"/>
              </a:ext>
            </a:extLst>
          </p:cNvPr>
          <p:cNvSpPr/>
          <p:nvPr/>
        </p:nvSpPr>
        <p:spPr>
          <a:xfrm>
            <a:off x="4104000" y="3224479"/>
            <a:ext cx="4569192" cy="800204"/>
          </a:xfrm>
          <a:prstGeom prst="snip1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맛집</a:t>
            </a:r>
            <a:r>
              <a:rPr lang="ko-KR" altLang="en-US" sz="2400" b="1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 평가 </a:t>
            </a:r>
            <a:r>
              <a:rPr lang="en-US" altLang="ko-KR" sz="2400" b="1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∝</a:t>
            </a:r>
            <a:r>
              <a:rPr lang="en-US" altLang="ko-KR" sz="2400" b="1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2400" b="1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나의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맛집</a:t>
            </a:r>
            <a:r>
              <a:rPr lang="ko-KR" altLang="en-US" sz="2400" b="1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 데이터</a:t>
            </a:r>
            <a:endParaRPr lang="ko-KR" altLang="en-US" sz="2400" b="1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한쪽 모서리가 잘린 사각형 20">
            <a:extLst>
              <a:ext uri="{FF2B5EF4-FFF2-40B4-BE49-F238E27FC236}">
                <a16:creationId xmlns:a16="http://schemas.microsoft.com/office/drawing/2014/main" xmlns="" id="{3FB902F6-9A7C-457F-8D34-A8E0CCA593F3}"/>
              </a:ext>
            </a:extLst>
          </p:cNvPr>
          <p:cNvSpPr/>
          <p:nvPr/>
        </p:nvSpPr>
        <p:spPr>
          <a:xfrm>
            <a:off x="4104000" y="2084146"/>
            <a:ext cx="4569192" cy="800204"/>
          </a:xfrm>
          <a:prstGeom prst="snip1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맛집</a:t>
            </a:r>
            <a:r>
              <a:rPr lang="en-US" altLang="ko-KR" sz="2400" b="1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나의 예상 평점 </a:t>
            </a:r>
            <a:r>
              <a:rPr lang="ko-KR" altLang="en-US" sz="2400" b="1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제공</a:t>
            </a:r>
            <a:endParaRPr lang="ko-KR" altLang="en-US" sz="2400" b="1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한쪽 모서리가 잘린 사각형 21">
            <a:extLst>
              <a:ext uri="{FF2B5EF4-FFF2-40B4-BE49-F238E27FC236}">
                <a16:creationId xmlns:a16="http://schemas.microsoft.com/office/drawing/2014/main" xmlns="" id="{3FB902F6-9A7C-457F-8D34-A8E0CCA593F3}"/>
              </a:ext>
            </a:extLst>
          </p:cNvPr>
          <p:cNvSpPr/>
          <p:nvPr/>
        </p:nvSpPr>
        <p:spPr>
          <a:xfrm>
            <a:off x="4104000" y="4409412"/>
            <a:ext cx="4569192" cy="800204"/>
          </a:xfrm>
          <a:prstGeom prst="snip1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팔로워</a:t>
            </a:r>
            <a:r>
              <a:rPr lang="ko-KR" altLang="en-US" sz="2400" b="1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 시스템</a:t>
            </a:r>
            <a:endParaRPr lang="ko-KR" altLang="en-US" sz="2400" b="1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09C704E9-FFDD-4067-AC00-ABF51DF575F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0" r="20111"/>
          <a:stretch/>
        </p:blipFill>
        <p:spPr>
          <a:xfrm>
            <a:off x="326589" y="1846138"/>
            <a:ext cx="3600000" cy="3600000"/>
          </a:xfrm>
          <a:prstGeom prst="rect">
            <a:avLst/>
          </a:prstGeom>
        </p:spPr>
      </p:pic>
      <p:sp>
        <p:nvSpPr>
          <p:cNvPr id="29" name="正方形/長方形 4"/>
          <p:cNvSpPr/>
          <p:nvPr/>
        </p:nvSpPr>
        <p:spPr>
          <a:xfrm>
            <a:off x="480244" y="2025701"/>
            <a:ext cx="3240000" cy="324000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7"/>
          <p:cNvSpPr txBox="1"/>
          <p:nvPr/>
        </p:nvSpPr>
        <p:spPr>
          <a:xfrm>
            <a:off x="837749" y="3321831"/>
            <a:ext cx="25667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MATCHA</a:t>
            </a:r>
            <a:endParaRPr kumimoji="1" lang="ja-JP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13" name="正方形/長方形 1"/>
          <p:cNvSpPr/>
          <p:nvPr/>
        </p:nvSpPr>
        <p:spPr>
          <a:xfrm>
            <a:off x="0" y="914383"/>
            <a:ext cx="4104000" cy="54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8"/>
          <p:cNvGrpSpPr/>
          <p:nvPr/>
        </p:nvGrpSpPr>
        <p:grpSpPr>
          <a:xfrm>
            <a:off x="142876" y="204689"/>
            <a:ext cx="428624" cy="646331"/>
            <a:chOff x="190501" y="204687"/>
            <a:chExt cx="571498" cy="646331"/>
          </a:xfrm>
        </p:grpSpPr>
        <p:sp>
          <p:nvSpPr>
            <p:cNvPr id="16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グループ化 12"/>
          <p:cNvGrpSpPr/>
          <p:nvPr/>
        </p:nvGrpSpPr>
        <p:grpSpPr>
          <a:xfrm>
            <a:off x="603210" y="204688"/>
            <a:ext cx="428624" cy="646331"/>
            <a:chOff x="190501" y="204687"/>
            <a:chExt cx="571498" cy="646331"/>
          </a:xfrm>
        </p:grpSpPr>
        <p:sp>
          <p:nvSpPr>
            <p:cNvPr id="19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テキスト ボックス 2"/>
          <p:cNvSpPr txBox="1"/>
          <p:nvPr/>
        </p:nvSpPr>
        <p:spPr>
          <a:xfrm>
            <a:off x="1032815" y="204689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  <a:cs typeface="Ebrima" panose="02000000000000000000" pitchFamily="2" charset="0"/>
              </a:rPr>
              <a:t>사업소개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  <a:cs typeface="Ebrima" panose="02000000000000000000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31834" y="2243233"/>
            <a:ext cx="2887151" cy="2909095"/>
            <a:chOff x="459734" y="1778002"/>
            <a:chExt cx="4264666" cy="422909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F87E48F0-1243-4800-8BFA-C487953A4AB1}"/>
                </a:ext>
              </a:extLst>
            </p:cNvPr>
            <p:cNvSpPr/>
            <p:nvPr/>
          </p:nvSpPr>
          <p:spPr>
            <a:xfrm>
              <a:off x="459734" y="1778002"/>
              <a:ext cx="4264666" cy="422909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130300" y="2500313"/>
              <a:ext cx="2870200" cy="2846388"/>
              <a:chOff x="1130300" y="2500313"/>
              <a:chExt cx="2870200" cy="2846388"/>
            </a:xfrm>
          </p:grpSpPr>
          <p:pic>
            <p:nvPicPr>
              <p:cNvPr id="1027" name="Picture 3" descr="C:\Users\student\Desktop\question_poeple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33" t="9095" r="11390" b="7129"/>
              <a:stretch/>
            </p:blipFill>
            <p:spPr bwMode="auto">
              <a:xfrm>
                <a:off x="1422399" y="2641601"/>
                <a:ext cx="2578101" cy="2705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C:\Users\student\Desktop\fork2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40" r="9962" b="-1073"/>
              <a:stretch/>
            </p:blipFill>
            <p:spPr bwMode="auto">
              <a:xfrm>
                <a:off x="1130300" y="2500313"/>
                <a:ext cx="914400" cy="1195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" name="모서리가 접힌 도형 15">
            <a:extLst>
              <a:ext uri="{FF2B5EF4-FFF2-40B4-BE49-F238E27FC236}">
                <a16:creationId xmlns:a16="http://schemas.microsoft.com/office/drawing/2014/main" xmlns="" id="{F87E48F0-1243-4800-8BFA-C487953A4AB1}"/>
              </a:ext>
            </a:extLst>
          </p:cNvPr>
          <p:cNvSpPr/>
          <p:nvPr/>
        </p:nvSpPr>
        <p:spPr>
          <a:xfrm>
            <a:off x="4584547" y="1951465"/>
            <a:ext cx="3400424" cy="3501397"/>
          </a:xfrm>
          <a:prstGeom prst="foldedCorne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800" b="1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유명 </a:t>
            </a:r>
            <a:r>
              <a:rPr lang="ko-KR" altLang="en-US" sz="2800" b="1" dirty="0" err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맛집이</a:t>
            </a:r>
            <a:endParaRPr lang="en-US" altLang="ko-KR" sz="2800" b="1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내</a:t>
            </a:r>
            <a:r>
              <a:rPr lang="ko-KR" altLang="en-US" sz="2800" b="1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 입맛에 잘 맞을지</a:t>
            </a:r>
            <a:endParaRPr lang="en-US" altLang="ko-KR" sz="2800" b="1" dirty="0" smtClean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rPr>
              <a:t>궁금한 사람</a:t>
            </a:r>
            <a:endParaRPr lang="ko-KR" altLang="en-US" sz="2800" b="1" dirty="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正方形/長方形 1"/>
          <p:cNvSpPr/>
          <p:nvPr/>
        </p:nvSpPr>
        <p:spPr>
          <a:xfrm>
            <a:off x="0" y="914383"/>
            <a:ext cx="4104000" cy="54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8"/>
          <p:cNvGrpSpPr/>
          <p:nvPr/>
        </p:nvGrpSpPr>
        <p:grpSpPr>
          <a:xfrm>
            <a:off x="142876" y="204689"/>
            <a:ext cx="428624" cy="646331"/>
            <a:chOff x="190501" y="204687"/>
            <a:chExt cx="571498" cy="646331"/>
          </a:xfrm>
        </p:grpSpPr>
        <p:sp>
          <p:nvSpPr>
            <p:cNvPr id="15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グループ化 12"/>
          <p:cNvGrpSpPr/>
          <p:nvPr/>
        </p:nvGrpSpPr>
        <p:grpSpPr>
          <a:xfrm>
            <a:off x="603210" y="204688"/>
            <a:ext cx="428624" cy="646331"/>
            <a:chOff x="190501" y="204687"/>
            <a:chExt cx="571498" cy="646331"/>
          </a:xfrm>
        </p:grpSpPr>
        <p:sp>
          <p:nvSpPr>
            <p:cNvPr id="21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テキスト ボックス 2"/>
          <p:cNvSpPr txBox="1"/>
          <p:nvPr/>
        </p:nvSpPr>
        <p:spPr>
          <a:xfrm>
            <a:off x="964753" y="204689"/>
            <a:ext cx="3094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  <a:cs typeface="Ebrima" panose="02000000000000000000" pitchFamily="2" charset="0"/>
              </a:rPr>
              <a:t>Target User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  <a:cs typeface="Ebrima" panose="02000000000000000000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:\Users\student\Desktop\제목 없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2858"/>
            <a:ext cx="9144000" cy="256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latin typeface="굴림" pitchFamily="50" charset="-127"/>
                <a:ea typeface="굴림" pitchFamily="50" charset="-127"/>
              </a:rPr>
              <a:t>보다 쉽고 정확하게 </a:t>
            </a:r>
            <a:endParaRPr lang="en-US" altLang="ko-KR" sz="3200" b="1" dirty="0" smtClean="0"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3200" b="1" dirty="0">
                <a:latin typeface="굴림" pitchFamily="50" charset="-127"/>
                <a:ea typeface="굴림" pitchFamily="50" charset="-127"/>
              </a:rPr>
              <a:t>나에게 맞는 </a:t>
            </a:r>
            <a:r>
              <a:rPr lang="ko-KR" altLang="en-US" sz="3200" b="1" dirty="0" err="1" smtClean="0">
                <a:latin typeface="굴림" pitchFamily="50" charset="-127"/>
                <a:ea typeface="굴림" pitchFamily="50" charset="-127"/>
              </a:rPr>
              <a:t>맛집을</a:t>
            </a:r>
            <a:r>
              <a:rPr lang="ko-KR" altLang="en-US" sz="3200" b="1" dirty="0" smtClean="0">
                <a:latin typeface="굴림" pitchFamily="50" charset="-127"/>
                <a:ea typeface="굴림" pitchFamily="50" charset="-127"/>
              </a:rPr>
              <a:t> 찾을 </a:t>
            </a:r>
            <a:r>
              <a:rPr lang="ko-KR" altLang="en-US" sz="3200" b="1" dirty="0">
                <a:latin typeface="굴림" pitchFamily="50" charset="-127"/>
                <a:ea typeface="굴림" pitchFamily="50" charset="-127"/>
              </a:rPr>
              <a:t>수 </a:t>
            </a:r>
            <a:r>
              <a:rPr lang="ko-KR" altLang="en-US" sz="3200" b="1" dirty="0" smtClean="0">
                <a:latin typeface="굴림" pitchFamily="50" charset="-127"/>
                <a:ea typeface="굴림" pitchFamily="50" charset="-127"/>
              </a:rPr>
              <a:t>있다</a:t>
            </a:r>
            <a:r>
              <a:rPr lang="en-US" altLang="ko-KR" sz="3200" b="1" dirty="0" smtClean="0">
                <a:latin typeface="굴림" pitchFamily="50" charset="-127"/>
                <a:ea typeface="굴림" pitchFamily="50" charset="-127"/>
              </a:rPr>
              <a:t>.</a:t>
            </a:r>
            <a:endParaRPr kumimoji="1" lang="ja-JP" altLang="en-US" sz="32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大かっこ 3"/>
          <p:cNvSpPr/>
          <p:nvPr/>
        </p:nvSpPr>
        <p:spPr>
          <a:xfrm>
            <a:off x="1200152" y="1678359"/>
            <a:ext cx="6753225" cy="3467100"/>
          </a:xfrm>
          <a:prstGeom prst="bracketPair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1"/>
          <p:cNvSpPr/>
          <p:nvPr/>
        </p:nvSpPr>
        <p:spPr>
          <a:xfrm>
            <a:off x="0" y="914383"/>
            <a:ext cx="4104000" cy="54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8"/>
          <p:cNvGrpSpPr/>
          <p:nvPr/>
        </p:nvGrpSpPr>
        <p:grpSpPr>
          <a:xfrm>
            <a:off x="142876" y="204689"/>
            <a:ext cx="428624" cy="646331"/>
            <a:chOff x="190501" y="204687"/>
            <a:chExt cx="571498" cy="646331"/>
          </a:xfrm>
        </p:grpSpPr>
        <p:sp>
          <p:nvSpPr>
            <p:cNvPr id="11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603210" y="204688"/>
            <a:ext cx="428624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テキスト ボックス 2"/>
          <p:cNvSpPr txBox="1"/>
          <p:nvPr/>
        </p:nvSpPr>
        <p:spPr>
          <a:xfrm>
            <a:off x="996651" y="204689"/>
            <a:ext cx="2449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  <a:cs typeface="Ebrima" panose="02000000000000000000" pitchFamily="2" charset="0"/>
              </a:rPr>
              <a:t>가치 제안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55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ksvalley.com/data/photos/20171252/art_15143015167566_0891f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1884363"/>
            <a:ext cx="42862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2"/>
          <p:cNvSpPr/>
          <p:nvPr/>
        </p:nvSpPr>
        <p:spPr>
          <a:xfrm>
            <a:off x="392907" y="1884363"/>
            <a:ext cx="4286250" cy="3352801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dirty="0" smtClean="0"/>
          </a:p>
        </p:txBody>
      </p:sp>
      <p:sp>
        <p:nvSpPr>
          <p:cNvPr id="3" name="타원 2"/>
          <p:cNvSpPr/>
          <p:nvPr/>
        </p:nvSpPr>
        <p:spPr>
          <a:xfrm>
            <a:off x="6386446" y="3152160"/>
            <a:ext cx="2534530" cy="2568417"/>
          </a:xfrm>
          <a:prstGeom prst="ellipse">
            <a:avLst/>
          </a:prstGeom>
          <a:solidFill>
            <a:srgbClr val="F3C28D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개인별</a:t>
            </a:r>
            <a:endParaRPr lang="en-US" altLang="ko-KR" sz="24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예상 평점 제공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939183" y="1256280"/>
            <a:ext cx="2621276" cy="2680100"/>
          </a:xfrm>
          <a:prstGeom prst="ellipse">
            <a:avLst/>
          </a:prstGeom>
          <a:solidFill>
            <a:srgbClr val="F3C28D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chemeClr val="tx1"/>
                </a:solidFill>
              </a:rPr>
              <a:t>맛집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 추천 시스템의 개인화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21053" y="3219066"/>
            <a:ext cx="3600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  <a:ea typeface="굴림" pitchFamily="50" charset="-127"/>
              </a:rPr>
              <a:t>망고플레이트와의 </a:t>
            </a:r>
            <a:r>
              <a:rPr lang="ko-KR" altLang="en-US" sz="2400" b="1" dirty="0" err="1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itchFamily="50" charset="-127"/>
                <a:ea typeface="굴림" pitchFamily="50" charset="-127"/>
              </a:rPr>
              <a:t>차별점</a:t>
            </a:r>
            <a:endParaRPr lang="ko-KR" altLang="en-US" sz="2400" b="1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正方形/長方形 1"/>
          <p:cNvSpPr/>
          <p:nvPr/>
        </p:nvSpPr>
        <p:spPr>
          <a:xfrm>
            <a:off x="0" y="914383"/>
            <a:ext cx="4104000" cy="54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8"/>
          <p:cNvGrpSpPr/>
          <p:nvPr/>
        </p:nvGrpSpPr>
        <p:grpSpPr>
          <a:xfrm>
            <a:off x="142876" y="204689"/>
            <a:ext cx="428624" cy="646331"/>
            <a:chOff x="190501" y="204687"/>
            <a:chExt cx="571498" cy="646331"/>
          </a:xfrm>
        </p:grpSpPr>
        <p:sp>
          <p:nvSpPr>
            <p:cNvPr id="13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グループ化 12"/>
          <p:cNvGrpSpPr/>
          <p:nvPr/>
        </p:nvGrpSpPr>
        <p:grpSpPr>
          <a:xfrm>
            <a:off x="603210" y="204688"/>
            <a:ext cx="428624" cy="646331"/>
            <a:chOff x="190501" y="204687"/>
            <a:chExt cx="571498" cy="646331"/>
          </a:xfrm>
        </p:grpSpPr>
        <p:sp>
          <p:nvSpPr>
            <p:cNvPr id="16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テキスト ボックス 2"/>
          <p:cNvSpPr txBox="1"/>
          <p:nvPr/>
        </p:nvSpPr>
        <p:spPr>
          <a:xfrm>
            <a:off x="990503" y="204689"/>
            <a:ext cx="2949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  <a:cs typeface="Ebrima" panose="02000000000000000000" pitchFamily="2" charset="0"/>
              </a:rPr>
              <a:t>유사 서비스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  <a:cs typeface="Ebrima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5348" y="2939723"/>
            <a:ext cx="31213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망고플레이트에</a:t>
            </a:r>
            <a:endParaRPr lang="en-US" altLang="ko-KR" sz="2800" b="1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없어서 아쉬운 점 </a:t>
            </a:r>
            <a:r>
              <a:rPr lang="en-US" altLang="ko-KR" sz="2800" b="1" dirty="0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</a:rPr>
              <a:t>!</a:t>
            </a:r>
            <a:endParaRPr lang="en-US" altLang="ko-KR" sz="2800" b="1" dirty="0">
              <a:solidFill>
                <a:schemeClr val="bg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328" y="3560808"/>
            <a:ext cx="41937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모든 사람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의 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 smtClean="0">
                <a:solidFill>
                  <a:schemeClr val="bg1"/>
                </a:solidFill>
              </a:rPr>
              <a:t>‘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평균 평점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’</a:t>
            </a:r>
            <a:r>
              <a:rPr lang="ko-KR" altLang="en-US" sz="2800" b="1" dirty="0" smtClean="0">
                <a:solidFill>
                  <a:schemeClr val="bg1"/>
                </a:solidFill>
              </a:rPr>
              <a:t>만을 보여준다</a:t>
            </a:r>
            <a:r>
              <a:rPr lang="en-US" altLang="ko-KR" sz="2800" b="1" dirty="0" smtClean="0">
                <a:solidFill>
                  <a:schemeClr val="bg1"/>
                </a:solidFill>
              </a:rPr>
              <a:t>.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2377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85185E-6 L -0.00243 -0.0893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446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10" grpId="0" animBg="1"/>
      <p:bldP spid="4" grpId="0"/>
      <p:bldP spid="5" grpId="0"/>
      <p:bldP spid="5" grpId="1"/>
      <p:bldP spid="5" grpId="2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F2CAAA4-B797-4E77-98A7-B9170D757F7D}"/>
              </a:ext>
            </a:extLst>
          </p:cNvPr>
          <p:cNvSpPr txBox="1"/>
          <p:nvPr/>
        </p:nvSpPr>
        <p:spPr>
          <a:xfrm>
            <a:off x="3635498" y="4563122"/>
            <a:ext cx="1962150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pPr algn="ctr"/>
            <a:r>
              <a:rPr lang="en-US" altLang="ko-KR" sz="1800" b="1" dirty="0" err="1">
                <a:latin typeface="굴림" pitchFamily="50" charset="-127"/>
                <a:ea typeface="굴림" pitchFamily="50" charset="-127"/>
              </a:rPr>
              <a:t>Django</a:t>
            </a:r>
            <a:r>
              <a:rPr lang="ko-KR" altLang="en-US" sz="1800" b="1" dirty="0">
                <a:latin typeface="굴림" pitchFamily="50" charset="-127"/>
                <a:ea typeface="굴림" pitchFamily="50" charset="-127"/>
              </a:rPr>
              <a:t>를 이용한 </a:t>
            </a:r>
            <a:endParaRPr lang="en-US" altLang="ko-KR" sz="1800" b="1" dirty="0" smtClean="0"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800" b="1" dirty="0" smtClean="0">
                <a:latin typeface="굴림" pitchFamily="50" charset="-127"/>
                <a:ea typeface="굴림" pitchFamily="50" charset="-127"/>
              </a:rPr>
              <a:t>웹 </a:t>
            </a:r>
            <a:r>
              <a:rPr lang="ko-KR" altLang="en-US" sz="1800" b="1" dirty="0">
                <a:latin typeface="굴림" pitchFamily="50" charset="-127"/>
                <a:ea typeface="굴림" pitchFamily="50" charset="-127"/>
              </a:rPr>
              <a:t>사이트 </a:t>
            </a:r>
            <a:r>
              <a:rPr lang="ko-KR" altLang="en-US" sz="1800" b="1" dirty="0" smtClean="0">
                <a:latin typeface="굴림" pitchFamily="50" charset="-127"/>
                <a:ea typeface="굴림" pitchFamily="50" charset="-127"/>
              </a:rPr>
              <a:t>구축</a:t>
            </a:r>
            <a:endParaRPr lang="en-US" altLang="ko-KR" sz="18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C8FDD22-9F26-41B1-B547-3FBFCCADECD8}"/>
              </a:ext>
            </a:extLst>
          </p:cNvPr>
          <p:cNvSpPr txBox="1"/>
          <p:nvPr/>
        </p:nvSpPr>
        <p:spPr>
          <a:xfrm>
            <a:off x="6037448" y="4548538"/>
            <a:ext cx="245323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pPr algn="ctr"/>
            <a:r>
              <a:rPr lang="ko-KR" altLang="en-US" sz="1800" b="1" dirty="0" err="1" smtClean="0">
                <a:latin typeface="굴림" pitchFamily="50" charset="-127"/>
                <a:ea typeface="굴림" pitchFamily="50" charset="-127"/>
              </a:rPr>
              <a:t>머신러닝</a:t>
            </a:r>
            <a:r>
              <a:rPr lang="ko-KR" altLang="en-US" sz="1800" b="1" dirty="0" smtClean="0">
                <a:latin typeface="굴림" pitchFamily="50" charset="-127"/>
                <a:ea typeface="굴림" pitchFamily="50" charset="-127"/>
              </a:rPr>
              <a:t> 기반의</a:t>
            </a:r>
            <a:endParaRPr lang="en-US" altLang="ko-KR" sz="1800" b="1" dirty="0" smtClean="0"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800" b="1" dirty="0" smtClean="0">
                <a:latin typeface="굴림" pitchFamily="50" charset="-127"/>
                <a:ea typeface="굴림" pitchFamily="50" charset="-127"/>
              </a:rPr>
              <a:t>평점 예측 시스템 구축</a:t>
            </a:r>
            <a:endParaRPr lang="ko-KR" altLang="en-US" sz="18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0983D82-6431-4470-9BBB-FBA841E78896}"/>
              </a:ext>
            </a:extLst>
          </p:cNvPr>
          <p:cNvSpPr txBox="1"/>
          <p:nvPr/>
        </p:nvSpPr>
        <p:spPr>
          <a:xfrm>
            <a:off x="777339" y="4552350"/>
            <a:ext cx="1962150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just">
              <a:lnSpc>
                <a:spcPct val="120000"/>
              </a:lnSpc>
              <a:defRPr sz="1400"/>
            </a:lvl1pPr>
          </a:lstStyle>
          <a:p>
            <a:pPr algn="ctr"/>
            <a:r>
              <a:rPr lang="ko-KR" altLang="en-US" sz="1800" b="1" dirty="0" err="1" smtClean="0">
                <a:latin typeface="굴림" pitchFamily="50" charset="-127"/>
                <a:ea typeface="굴림" pitchFamily="50" charset="-127"/>
              </a:rPr>
              <a:t>크롤링을</a:t>
            </a:r>
            <a:r>
              <a:rPr lang="ko-KR" altLang="en-US" sz="1800" b="1" dirty="0" smtClean="0">
                <a:latin typeface="굴림" pitchFamily="50" charset="-127"/>
                <a:ea typeface="굴림" pitchFamily="50" charset="-127"/>
              </a:rPr>
              <a:t> 이용한</a:t>
            </a:r>
            <a:endParaRPr lang="en-US" altLang="ko-KR" sz="1800" b="1" dirty="0" smtClean="0">
              <a:latin typeface="굴림" pitchFamily="50" charset="-127"/>
              <a:ea typeface="굴림" pitchFamily="50" charset="-127"/>
            </a:endParaRPr>
          </a:p>
          <a:p>
            <a:pPr algn="ctr"/>
            <a:r>
              <a:rPr lang="ko-KR" altLang="en-US" sz="1800" b="1" dirty="0" smtClean="0">
                <a:latin typeface="굴림" pitchFamily="50" charset="-127"/>
                <a:ea typeface="굴림" pitchFamily="50" charset="-127"/>
              </a:rPr>
              <a:t>데이터 수집</a:t>
            </a:r>
            <a:endParaRPr lang="ko-KR" altLang="en-US" sz="18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正方形/長方形 1"/>
          <p:cNvSpPr/>
          <p:nvPr/>
        </p:nvSpPr>
        <p:spPr>
          <a:xfrm>
            <a:off x="0" y="914383"/>
            <a:ext cx="4104000" cy="54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6" name="グループ化 8"/>
          <p:cNvGrpSpPr/>
          <p:nvPr/>
        </p:nvGrpSpPr>
        <p:grpSpPr>
          <a:xfrm>
            <a:off x="142876" y="204689"/>
            <a:ext cx="428624" cy="646331"/>
            <a:chOff x="190501" y="204687"/>
            <a:chExt cx="571498" cy="646331"/>
          </a:xfrm>
        </p:grpSpPr>
        <p:sp>
          <p:nvSpPr>
            <p:cNvPr id="2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12"/>
          <p:cNvGrpSpPr/>
          <p:nvPr/>
        </p:nvGrpSpPr>
        <p:grpSpPr>
          <a:xfrm>
            <a:off x="603210" y="204688"/>
            <a:ext cx="428624" cy="646331"/>
            <a:chOff x="190501" y="204687"/>
            <a:chExt cx="571498" cy="646331"/>
          </a:xfrm>
        </p:grpSpPr>
        <p:sp>
          <p:nvSpPr>
            <p:cNvPr id="30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テキスト ボックス 2"/>
          <p:cNvSpPr txBox="1"/>
          <p:nvPr/>
        </p:nvSpPr>
        <p:spPr>
          <a:xfrm>
            <a:off x="1086446" y="204689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  <a:cs typeface="Ebrima" panose="02000000000000000000" pitchFamily="2" charset="0"/>
              </a:rPr>
              <a:t>구현방</a:t>
            </a:r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  <a:cs typeface="Ebrima" panose="02000000000000000000" pitchFamily="2" charset="0"/>
              </a:rPr>
              <a:t>식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  <a:cs typeface="Ebrima" panose="02000000000000000000" pitchFamily="2" charset="0"/>
            </a:endParaRPr>
          </a:p>
        </p:txBody>
      </p:sp>
      <p:pic>
        <p:nvPicPr>
          <p:cNvPr id="1026" name="Picture 2" descr="C:\Users\student\Desktop\django.png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819" y="1897071"/>
            <a:ext cx="2352907" cy="229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tudent\Desktop\머신러닝.png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497" y="1897071"/>
            <a:ext cx="2332183" cy="229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tudent\Desktop\크롤링.jpg"/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897071"/>
            <a:ext cx="2430000" cy="229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95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BF3D79D-1C21-4A88-AFFE-09D5AB3B9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465886" y="1270000"/>
            <a:ext cx="4205077" cy="398145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963318" y="2890744"/>
            <a:ext cx="31983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spc="300" dirty="0" err="1" smtClean="0">
                <a:solidFill>
                  <a:schemeClr val="bg1"/>
                </a:solidFill>
                <a:latin typeface="굴림" pitchFamily="50" charset="-127"/>
                <a:ea typeface="굴림" pitchFamily="50" charset="-127"/>
                <a:cs typeface="Arial Unicode MS" panose="020B0604020202020204" pitchFamily="50" charset="-128"/>
              </a:rPr>
              <a:t>프로토타</a:t>
            </a:r>
            <a:r>
              <a:rPr lang="ko-KR" altLang="en-US" sz="4400" b="1" spc="300" dirty="0" err="1">
                <a:solidFill>
                  <a:schemeClr val="bg1"/>
                </a:solidFill>
                <a:latin typeface="굴림" pitchFamily="50" charset="-127"/>
                <a:ea typeface="굴림" pitchFamily="50" charset="-127"/>
                <a:cs typeface="Arial Unicode MS" panose="020B0604020202020204" pitchFamily="50" charset="-128"/>
              </a:rPr>
              <a:t>입</a:t>
            </a:r>
            <a:endParaRPr kumimoji="1" lang="ja-JP" altLang="en-US" sz="4400" b="1" spc="300" dirty="0">
              <a:solidFill>
                <a:schemeClr val="bg1"/>
              </a:solidFill>
              <a:latin typeface="굴림" pitchFamily="50" charset="-127"/>
              <a:ea typeface="굴림" pitchFamily="50" charset="-127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786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Ultra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5F4B8B"/>
      </a:accent6>
      <a:hlink>
        <a:srgbClr val="33333C"/>
      </a:hlink>
      <a:folHlink>
        <a:srgbClr val="33333C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389</Words>
  <Application>Microsoft Office PowerPoint</Application>
  <PresentationFormat>화면 슬라이드 쇼(4:3)</PresentationFormat>
  <Paragraphs>134</Paragraphs>
  <Slides>14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愈　セビョル</dc:creator>
  <cp:lastModifiedBy>leeyunji</cp:lastModifiedBy>
  <cp:revision>63</cp:revision>
  <dcterms:created xsi:type="dcterms:W3CDTF">2017-12-28T07:01:08Z</dcterms:created>
  <dcterms:modified xsi:type="dcterms:W3CDTF">2019-06-13T16:07:25Z</dcterms:modified>
</cp:coreProperties>
</file>